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436" r:id="rId4"/>
    <p:sldId id="533" r:id="rId5"/>
    <p:sldId id="667" r:id="rId6"/>
    <p:sldId id="697" r:id="rId7"/>
    <p:sldId id="698" r:id="rId8"/>
    <p:sldId id="700" r:id="rId9"/>
    <p:sldId id="699" r:id="rId10"/>
    <p:sldId id="605" r:id="rId11"/>
    <p:sldId id="630" r:id="rId12"/>
    <p:sldId id="701" r:id="rId13"/>
    <p:sldId id="702" r:id="rId14"/>
    <p:sldId id="703" r:id="rId15"/>
    <p:sldId id="704" r:id="rId16"/>
    <p:sldId id="705" r:id="rId17"/>
    <p:sldId id="707" r:id="rId18"/>
    <p:sldId id="706" r:id="rId19"/>
    <p:sldId id="708" r:id="rId20"/>
    <p:sldId id="709" r:id="rId21"/>
    <p:sldId id="710" r:id="rId22"/>
    <p:sldId id="711" r:id="rId23"/>
    <p:sldId id="712" r:id="rId24"/>
    <p:sldId id="713" r:id="rId25"/>
    <p:sldId id="714" r:id="rId26"/>
    <p:sldId id="716" r:id="rId27"/>
    <p:sldId id="717" r:id="rId28"/>
    <p:sldId id="718" r:id="rId29"/>
    <p:sldId id="720" r:id="rId30"/>
    <p:sldId id="719" r:id="rId31"/>
    <p:sldId id="721" r:id="rId32"/>
    <p:sldId id="722" r:id="rId33"/>
    <p:sldId id="723" r:id="rId34"/>
    <p:sldId id="724" r:id="rId35"/>
    <p:sldId id="725" r:id="rId36"/>
    <p:sldId id="726" r:id="rId37"/>
    <p:sldId id="727" r:id="rId3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50">
          <p15:clr>
            <a:srgbClr val="A4A3A4"/>
          </p15:clr>
        </p15:guide>
        <p15:guide id="2" pos="1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57F"/>
    <a:srgbClr val="003E7E"/>
    <a:srgbClr val="948151"/>
    <a:srgbClr val="002B5E"/>
    <a:srgbClr val="A9852A"/>
    <a:srgbClr val="76643E"/>
    <a:srgbClr val="C3C7D1"/>
    <a:srgbClr val="CDB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88" autoAdjust="0"/>
    <p:restoredTop sz="93061"/>
  </p:normalViewPr>
  <p:slideViewPr>
    <p:cSldViewPr snapToGrid="0">
      <p:cViewPr varScale="1">
        <p:scale>
          <a:sx n="114" d="100"/>
          <a:sy n="114" d="100"/>
        </p:scale>
        <p:origin x="184" y="280"/>
      </p:cViewPr>
      <p:guideLst>
        <p:guide orient="horz" pos="850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90D8E6BD-B977-4072-8A44-64254E85CEE1}" type="datetime1">
              <a:rPr lang="en-US" altLang="en-US"/>
              <a:pPr>
                <a:defRPr/>
              </a:pPr>
              <a:t>7/18/20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0CEB250-C698-45BC-AF73-D2A51B0115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F7038EB-C2C8-4210-A34E-8D32E4E1829A}" type="datetime1">
              <a:rPr lang="en-US" altLang="en-US"/>
              <a:pPr>
                <a:defRPr/>
              </a:pPr>
              <a:t>7/18/20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A8FD66A-47EB-4208-8B01-6747B4D658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Instructions for editing school and department titles: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ea typeface="ＭＳ Ｐゴシック" panose="020B0600070205080204" pitchFamily="34" charset="-128"/>
              </a:rPr>
              <a:t> Select from menu: View &gt; Master &gt; Slide Master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ea typeface="ＭＳ Ｐゴシック" panose="020B0600070205080204" pitchFamily="34" charset="-128"/>
              </a:rPr>
              <a:t> Click on each text area you wish to edit. Text will become editable.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4789BAA-B85C-479B-ACB0-95827EC21496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D604587-ABE2-415B-98D9-2B00C445B84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AB756EB-434E-4C03-A558-12B959E3FC1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292BF104-752E-43DB-B5A8-5854B9EDD7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29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9904538-54CC-4686-B758-EA931BF05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57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67573F3A-C808-4DA7-A391-EFD5CF62D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0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AE2DA157-8C99-4EEB-BB7F-8B39EDA50B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2522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305D59C2-421F-44A4-B5F4-70E4536451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84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56D03984-476C-446D-9196-3CBAB30F18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630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754" y="83447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754" y="20949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754" y="2734712"/>
            <a:ext cx="4040188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8579" y="20949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579" y="2734712"/>
            <a:ext cx="4041775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93E6DF6B-A136-4170-A11A-BDE84C70FC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78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DCE238ED-879C-471C-B8CD-E12AA108A3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60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040CBA24-4461-481D-8396-DFAFC9EC26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14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44" y="916445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694" y="916446"/>
            <a:ext cx="5111750" cy="50486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8844" y="2078495"/>
            <a:ext cx="3008313" cy="40462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CF164E2B-51FB-4D00-98BA-2A9392597E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48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35845"/>
            <a:ext cx="5486400" cy="37917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924800" y="6299200"/>
            <a:ext cx="8382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F6A0F316-112E-449A-9824-305BB4F5F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84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owerpoint-C sub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9300" y="914400"/>
            <a:ext cx="792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9812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on text regions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0" y="6299200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rgbClr val="002B5E"/>
                </a:solidFill>
                <a:latin typeface="Georgia" pitchFamily="-112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r>
              <a:rPr lang="en-US"/>
              <a:t>19 Oct 2009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2B5E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3200">
          <a:solidFill>
            <a:srgbClr val="002B5E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800">
          <a:solidFill>
            <a:srgbClr val="002B5E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2400">
          <a:solidFill>
            <a:srgbClr val="002B5E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rgbClr val="002B5E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2000">
          <a:solidFill>
            <a:srgbClr val="002B5E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 descr="title-sl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 txBox="1">
            <a:spLocks noChangeArrowheads="1"/>
          </p:cNvSpPr>
          <p:nvPr/>
        </p:nvSpPr>
        <p:spPr bwMode="auto">
          <a:xfrm>
            <a:off x="142876" y="1658938"/>
            <a:ext cx="5631996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30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ECE 1710:</a:t>
            </a:r>
            <a:b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altLang="en-US" sz="3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Power Distribution Engineering and Smart Grids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3000" b="1" dirty="0">
              <a:solidFill>
                <a:schemeClr val="bg1"/>
              </a:solidFill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875" y="2333625"/>
            <a:ext cx="5846763" cy="838200"/>
          </a:xfrm>
        </p:spPr>
        <p:txBody>
          <a:bodyPr/>
          <a:lstStyle/>
          <a:p>
            <a:pPr algn="l" eaLnBrk="1" hangingPunct="1">
              <a:spcAft>
                <a:spcPct val="0"/>
              </a:spcAft>
            </a:pPr>
            <a:r>
              <a:rPr lang="en-US" altLang="en-US" sz="2800" dirty="0">
                <a:solidFill>
                  <a:srgbClr val="CCCC90"/>
                </a:solidFill>
                <a:latin typeface="Times New Roman" panose="02020603050405020304" pitchFamily="18" charset="0"/>
              </a:rPr>
              <a:t>Lecture 14</a:t>
            </a:r>
            <a:endParaRPr lang="en-US" altLang="en-US" sz="2400" dirty="0">
              <a:solidFill>
                <a:srgbClr val="CCCC90"/>
              </a:solidFill>
            </a:endParaRPr>
          </a:p>
        </p:txBody>
      </p:sp>
      <p:sp>
        <p:nvSpPr>
          <p:cNvPr id="15365" name="Rectangle 3"/>
          <p:cNvSpPr txBox="1">
            <a:spLocks noChangeArrowheads="1"/>
          </p:cNvSpPr>
          <p:nvPr/>
        </p:nvSpPr>
        <p:spPr bwMode="auto">
          <a:xfrm>
            <a:off x="182563" y="3509963"/>
            <a:ext cx="5486400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en-US" sz="1900" dirty="0">
                <a:solidFill>
                  <a:srgbClr val="CCCC90"/>
                </a:solidFill>
                <a:latin typeface="Times New Roman" panose="02020603050405020304" pitchFamily="18" charset="0"/>
              </a:rPr>
              <a:t>Dr. Robert Kerestes </a:t>
            </a:r>
          </a:p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en-US" sz="1900" dirty="0">
                <a:solidFill>
                  <a:srgbClr val="CCCC90"/>
                </a:solidFill>
                <a:latin typeface="Times New Roman" panose="02020603050405020304" pitchFamily="18" charset="0"/>
              </a:rPr>
              <a:t>University of Pittsburgh</a:t>
            </a:r>
          </a:p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en-US" sz="1900" dirty="0">
                <a:solidFill>
                  <a:srgbClr val="CCCC90"/>
                </a:solidFill>
                <a:latin typeface="Times New Roman" panose="02020603050405020304" pitchFamily="18" charset="0"/>
              </a:rPr>
              <a:t>Swanson School of Engineering</a:t>
            </a:r>
          </a:p>
          <a:p>
            <a:pPr eaLnBrk="1" hangingPunct="1">
              <a:spcAft>
                <a:spcPct val="0"/>
              </a:spcAft>
              <a:buFontTx/>
              <a:buNone/>
            </a:pPr>
            <a:r>
              <a:rPr lang="en-US" altLang="en-US" sz="1900" dirty="0">
                <a:solidFill>
                  <a:srgbClr val="CCCC90"/>
                </a:solidFill>
                <a:latin typeface="Times New Roman" panose="02020603050405020304" pitchFamily="18" charset="0"/>
              </a:rPr>
              <a:t>Department of Electrical and Computer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#2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10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211478" y="3128283"/>
            <a:ext cx="87210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200" b="1" dirty="0">
                <a:solidFill>
                  <a:srgbClr val="16457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Wye-Connected Regulators</a:t>
            </a:r>
          </a:p>
        </p:txBody>
      </p:sp>
    </p:spTree>
    <p:extLst>
      <p:ext uri="{BB962C8B-B14F-4D97-AF65-F5344CB8AC3E}">
        <p14:creationId xmlns:p14="http://schemas.microsoft.com/office/powerpoint/2010/main" val="2967017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#2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Wye-Connected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269" y="1316174"/>
            <a:ext cx="8316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Three Type B single-phase regulators connected in wye are shown in below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99A01-2E58-8A4F-8C10-57BCF9A3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65" y="2233235"/>
            <a:ext cx="7105469" cy="456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#2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Wye-Connected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269" y="1316174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voltage equation is </a:t>
            </a:r>
            <a:r>
              <a:rPr lang="en-US" sz="2000" dirty="0"/>
              <a:t>(neglecting regulator impedance)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D0A18-E52C-C04C-A7C1-019D0C41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76" y="2332013"/>
            <a:ext cx="6648898" cy="1659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0C038E-EB56-584B-8BCA-C10CF5D08292}"/>
                  </a:ext>
                </a:extLst>
              </p:cNvPr>
              <p:cNvSpPr/>
              <p:nvPr/>
            </p:nvSpPr>
            <p:spPr>
              <a:xfrm>
                <a:off x="348681" y="4622962"/>
                <a:ext cx="8316912" cy="1604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cs typeface="Arial" panose="020B0604020202020204" pitchFamily="34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 represent the effective turns ratios for the three single-phase regulators.</a:t>
                </a:r>
              </a:p>
              <a:p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0C038E-EB56-584B-8BCA-C10CF5D08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1" y="4622962"/>
                <a:ext cx="8316912" cy="1604222"/>
              </a:xfrm>
              <a:prstGeom prst="rect">
                <a:avLst/>
              </a:prstGeom>
              <a:blipFill>
                <a:blip r:embed="rId3"/>
                <a:stretch>
                  <a:fillRect l="-1067" t="-2362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32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#2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Wye-Connected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269" y="1316174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gives us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C038E-EB56-584B-8BCA-C10CF5D08292}"/>
              </a:ext>
            </a:extLst>
          </p:cNvPr>
          <p:cNvSpPr/>
          <p:nvPr/>
        </p:nvSpPr>
        <p:spPr>
          <a:xfrm>
            <a:off x="407988" y="3702097"/>
            <a:ext cx="8316912" cy="461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4414B-BC1F-C145-8EA1-7A22A9A6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05" y="2581322"/>
            <a:ext cx="5511800" cy="74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5D1CCD-CC40-EB4E-9AF5-C69842159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11" y="4796653"/>
            <a:ext cx="4089400" cy="163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5DD36-A0BC-6D41-8017-79C5327D6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983" y="4762500"/>
            <a:ext cx="2540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8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#2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Wye-Connected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269" y="1316174"/>
            <a:ext cx="8316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current equation is (neglecting regulator shunt admittance)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CDA8E-8C8A-234B-B89F-4FAD3422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03" y="2419350"/>
            <a:ext cx="6172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5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#2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Wye-Connected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269" y="1316174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gives us 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56C876-8D8F-DA4A-90CB-2F685FBE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75" y="2019380"/>
            <a:ext cx="5372100" cy="88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FFE7D3-8EFE-2648-A9D8-380056682D7B}"/>
              </a:ext>
            </a:extLst>
          </p:cNvPr>
          <p:cNvSpPr/>
          <p:nvPr/>
        </p:nvSpPr>
        <p:spPr>
          <a:xfrm>
            <a:off x="179388" y="3591145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where 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BD35D-5AEE-7C43-A242-C792E2278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70" y="4584700"/>
            <a:ext cx="26162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04D8AC-8F1C-294C-8A16-F2E57A9A3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694" y="4256230"/>
            <a:ext cx="39370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5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#2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Wye-Connected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269" y="1316174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Lastly,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FEA97-5D62-6A4A-9A05-641C1D2C3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989044"/>
            <a:ext cx="4076700" cy="201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F2426-3AC4-EF4C-BF4E-B9476C4F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695" y="2160494"/>
            <a:ext cx="2806700" cy="167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171E4C-874F-B040-A2D6-6974027539DD}"/>
                  </a:ext>
                </a:extLst>
              </p:cNvPr>
              <p:cNvSpPr/>
              <p:nvPr/>
            </p:nvSpPr>
            <p:spPr>
              <a:xfrm>
                <a:off x="185569" y="4375839"/>
                <a:ext cx="8772861" cy="1973617"/>
              </a:xfrm>
              <a:prstGeom prst="rect">
                <a:avLst/>
              </a:prstGeom>
              <a:ln w="15875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solidFill>
                      <a:srgbClr val="1B1B26"/>
                    </a:solidFill>
                    <a:cs typeface="Arial" panose="020B0604020202020204" pitchFamily="34" charset="0"/>
                  </a:rPr>
                  <a:t>In these equations, the effective turn’s ratio for each regulator must satisfy:</a:t>
                </a:r>
              </a:p>
              <a:p>
                <a:pPr algn="just"/>
                <a:endParaRPr lang="en-US" dirty="0">
                  <a:solidFill>
                    <a:srgbClr val="1B1B26"/>
                  </a:solidFill>
                  <a:cs typeface="Arial" panose="020B060402020202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B1B26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0.9 </m:t>
                    </m:r>
                    <m:r>
                      <a:rPr lang="en-US" b="0" i="1" smtClean="0">
                        <a:solidFill>
                          <a:srgbClr val="1B1B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1B1B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B1B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1B1B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1B1B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1B1B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𝑎𝑏𝑐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1B1B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≤1.1</m:t>
                    </m:r>
                  </m:oMath>
                </a14:m>
                <a:r>
                  <a:rPr lang="en-US" dirty="0">
                    <a:solidFill>
                      <a:srgbClr val="1B1B26"/>
                    </a:solidFill>
                    <a:cs typeface="Arial" panose="020B0604020202020204" pitchFamily="34" charset="0"/>
                  </a:rPr>
                  <a:t> in 32 steps of 0.625 % per step (0.75 V/step on 120 V base)</a:t>
                </a:r>
                <a:endParaRPr lang="en-US" b="0" i="0" dirty="0">
                  <a:solidFill>
                    <a:srgbClr val="1B1B26"/>
                  </a:solidFill>
                  <a:effectLst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171E4C-874F-B040-A2D6-69740275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9" y="4375839"/>
                <a:ext cx="8772861" cy="1973617"/>
              </a:xfrm>
              <a:prstGeom prst="rect">
                <a:avLst/>
              </a:prstGeom>
              <a:blipFill>
                <a:blip r:embed="rId4"/>
                <a:stretch>
                  <a:fillRect l="-1012" t="-2548" r="-867" b="-4459"/>
                </a:stretch>
              </a:blipFill>
              <a:ln w="158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91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211478" y="3128283"/>
            <a:ext cx="87210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200" b="1" dirty="0">
                <a:solidFill>
                  <a:srgbClr val="16457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Closed Delta-Connected Regulators</a:t>
            </a:r>
          </a:p>
        </p:txBody>
      </p:sp>
    </p:spTree>
    <p:extLst>
      <p:ext uri="{BB962C8B-B14F-4D97-AF65-F5344CB8AC3E}">
        <p14:creationId xmlns:p14="http://schemas.microsoft.com/office/powerpoint/2010/main" val="26129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18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90814" y="1392512"/>
            <a:ext cx="8316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Three Type B single-phase regulators connected in closed delta are shown in below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F06C2B-B192-6242-B245-8E4CC7FF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47" y="2281723"/>
            <a:ext cx="6139643" cy="44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53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19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Kirchhoff’s Voltage Law is first applied around a closed loop starting with the line-to-line voltage between phases A and B on the source side. 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D1CE4-1EC8-774C-958B-4C48679C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0" y="2938233"/>
            <a:ext cx="4625786" cy="3320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0D7ECE-5278-644D-97EE-EE346F66E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73" y="2948781"/>
            <a:ext cx="3771900" cy="660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27BC05-A15E-7C4C-A1D7-C6C72A48F54F}"/>
              </a:ext>
            </a:extLst>
          </p:cNvPr>
          <p:cNvCxnSpPr>
            <a:cxnSpLocks/>
          </p:cNvCxnSpPr>
          <p:nvPr/>
        </p:nvCxnSpPr>
        <p:spPr bwMode="auto">
          <a:xfrm>
            <a:off x="1021976" y="3205779"/>
            <a:ext cx="19148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91BB90-0B2E-A346-9987-3CF0EC6DDE42}"/>
              </a:ext>
            </a:extLst>
          </p:cNvPr>
          <p:cNvCxnSpPr>
            <a:cxnSpLocks/>
          </p:cNvCxnSpPr>
          <p:nvPr/>
        </p:nvCxnSpPr>
        <p:spPr bwMode="auto">
          <a:xfrm>
            <a:off x="2818503" y="3205779"/>
            <a:ext cx="1108044" cy="19256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339BF1-D110-DA4B-B7A3-9A227795490F}"/>
              </a:ext>
            </a:extLst>
          </p:cNvPr>
          <p:cNvCxnSpPr>
            <a:cxnSpLocks/>
          </p:cNvCxnSpPr>
          <p:nvPr/>
        </p:nvCxnSpPr>
        <p:spPr bwMode="auto">
          <a:xfrm flipH="1">
            <a:off x="3926547" y="5131398"/>
            <a:ext cx="193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3CDBD7-610D-C749-A46D-84641BDEC16E}"/>
              </a:ext>
            </a:extLst>
          </p:cNvPr>
          <p:cNvCxnSpPr>
            <a:cxnSpLocks/>
          </p:cNvCxnSpPr>
          <p:nvPr/>
        </p:nvCxnSpPr>
        <p:spPr bwMode="auto">
          <a:xfrm flipV="1">
            <a:off x="4120180" y="5131398"/>
            <a:ext cx="0" cy="74227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912A4B-2BBB-0B4B-97AA-97E3A8C04BD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936836" y="5873675"/>
            <a:ext cx="1183344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076164-63F3-114E-AA0B-04405FF5C1F2}"/>
              </a:ext>
            </a:extLst>
          </p:cNvPr>
          <p:cNvCxnSpPr>
            <a:cxnSpLocks/>
          </p:cNvCxnSpPr>
          <p:nvPr/>
        </p:nvCxnSpPr>
        <p:spPr bwMode="auto">
          <a:xfrm flipV="1">
            <a:off x="2936836" y="5292762"/>
            <a:ext cx="0" cy="5809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571347-6FB3-1F44-80C6-66CECBE9E8BF}"/>
              </a:ext>
            </a:extLst>
          </p:cNvPr>
          <p:cNvCxnSpPr>
            <a:cxnSpLocks/>
          </p:cNvCxnSpPr>
          <p:nvPr/>
        </p:nvCxnSpPr>
        <p:spPr bwMode="auto">
          <a:xfrm flipV="1">
            <a:off x="2936836" y="5292760"/>
            <a:ext cx="650838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FC33EF-3CF0-DA4F-8DF2-612DDF6421B6}"/>
              </a:ext>
            </a:extLst>
          </p:cNvPr>
          <p:cNvCxnSpPr>
            <a:cxnSpLocks/>
          </p:cNvCxnSpPr>
          <p:nvPr/>
        </p:nvCxnSpPr>
        <p:spPr bwMode="auto">
          <a:xfrm>
            <a:off x="3587674" y="5292309"/>
            <a:ext cx="0" cy="7212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EB7721-116C-A043-AF36-84B70C96851B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1976" y="5987963"/>
            <a:ext cx="2565698" cy="8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27100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8350"/>
            <a:ext cx="8461375" cy="581025"/>
          </a:xfrm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Outline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50963"/>
            <a:ext cx="8702675" cy="407987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b="1" dirty="0">
                <a:latin typeface="Arial" charset="0"/>
                <a:cs typeface="Arial" charset="0"/>
              </a:rPr>
              <a:t>Module #1:    </a:t>
            </a:r>
            <a:br>
              <a:rPr lang="en-US" altLang="en-US" sz="2800" b="1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Introduction to three-phase step-voltage regulators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b="1" dirty="0">
                <a:latin typeface="Arial" charset="0"/>
                <a:cs typeface="Arial" charset="0"/>
              </a:rPr>
              <a:t>Module #2:    </a:t>
            </a:r>
            <a:br>
              <a:rPr lang="en-US" altLang="en-US" sz="2800" b="1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Wye-Connected Regulators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b="1" dirty="0">
                <a:latin typeface="Arial" charset="0"/>
                <a:cs typeface="Arial" charset="0"/>
              </a:rPr>
              <a:t>Module #3:    </a:t>
            </a:r>
            <a:br>
              <a:rPr lang="en-US" altLang="en-US" sz="2800" b="1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Closed Delta – Connected Regulators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b="1" dirty="0">
                <a:latin typeface="Arial" charset="0"/>
                <a:cs typeface="Arial" charset="0"/>
              </a:rPr>
              <a:t>Module #4:    </a:t>
            </a:r>
            <a:br>
              <a:rPr lang="en-US" altLang="en-US" sz="2800" b="1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Open Delta – Connected Regulators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  <a:defRPr/>
            </a:pPr>
            <a:endParaRPr lang="en-US" altLang="en-US" sz="2800" b="1" dirty="0">
              <a:latin typeface="Arial" charset="0"/>
              <a:cs typeface="Arial" charset="0"/>
            </a:endParaRP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br>
              <a:rPr lang="en-US" altLang="en-US" sz="2000" b="1" dirty="0">
                <a:latin typeface="Arial" charset="0"/>
                <a:cs typeface="Arial" charset="0"/>
              </a:rPr>
            </a:br>
            <a:endParaRPr lang="en-US" altLang="en-US" sz="2000" dirty="0">
              <a:latin typeface="Arial" charset="0"/>
              <a:cs typeface="Arial" charset="0"/>
            </a:endParaRP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3954463" y="134938"/>
            <a:ext cx="492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Outline of Lecture No. 16</a:t>
            </a:r>
          </a:p>
        </p:txBody>
      </p:sp>
      <p:sp>
        <p:nvSpPr>
          <p:cNvPr id="17413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1448736-E33D-4692-8747-7BE210BE8A10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20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 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BC492-4D89-8446-B6E1-20BF25D8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88" y="1891427"/>
            <a:ext cx="2679326" cy="19504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2F03331-D2A4-FD4E-9483-F39AE838A699}"/>
              </a:ext>
            </a:extLst>
          </p:cNvPr>
          <p:cNvSpPr/>
          <p:nvPr/>
        </p:nvSpPr>
        <p:spPr>
          <a:xfrm>
            <a:off x="179388" y="378204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Substituting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37313-D229-C648-89B3-36F67556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921" y="4396806"/>
            <a:ext cx="4702661" cy="924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27A36-96F2-844C-A76B-885F29E21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6" y="5702536"/>
            <a:ext cx="4940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05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21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 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BC492-4D89-8446-B6E1-20BF25D8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88" y="1891427"/>
            <a:ext cx="2679326" cy="19504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2F03331-D2A4-FD4E-9483-F39AE838A699}"/>
              </a:ext>
            </a:extLst>
          </p:cNvPr>
          <p:cNvSpPr/>
          <p:nvPr/>
        </p:nvSpPr>
        <p:spPr>
          <a:xfrm>
            <a:off x="179388" y="378204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Substituting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37313-D229-C648-89B3-36F67556E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921" y="4396806"/>
            <a:ext cx="4702661" cy="924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27A36-96F2-844C-A76B-885F29E21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76" y="5702536"/>
            <a:ext cx="4940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94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repeat for phase B and phase C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2A7A38-5A73-9D4E-811F-924E09D6C717}"/>
                  </a:ext>
                </a:extLst>
              </p:cNvPr>
              <p:cNvSpPr txBox="1"/>
              <p:nvPr/>
            </p:nvSpPr>
            <p:spPr>
              <a:xfrm>
                <a:off x="1812663" y="2172117"/>
                <a:ext cx="4725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𝑐𝑎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2A7A38-5A73-9D4E-811F-924E09D6C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663" y="2172117"/>
                <a:ext cx="4725011" cy="369332"/>
              </a:xfrm>
              <a:prstGeom prst="rect">
                <a:avLst/>
              </a:prstGeom>
              <a:blipFill>
                <a:blip r:embed="rId2"/>
                <a:stretch>
                  <a:fillRect l="-80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879574-1357-F94E-9BF1-EAB8DEA25EA6}"/>
                  </a:ext>
                </a:extLst>
              </p:cNvPr>
              <p:cNvSpPr txBox="1"/>
              <p:nvPr/>
            </p:nvSpPr>
            <p:spPr>
              <a:xfrm>
                <a:off x="1812662" y="3121391"/>
                <a:ext cx="47664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879574-1357-F94E-9BF1-EAB8DEA2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662" y="3121391"/>
                <a:ext cx="4766433" cy="369332"/>
              </a:xfrm>
              <a:prstGeom prst="rect">
                <a:avLst/>
              </a:prstGeom>
              <a:blipFill>
                <a:blip r:embed="rId3"/>
                <a:stretch>
                  <a:fillRect l="-79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B0284CE-8B0E-3E45-A38B-81A2A20E29E1}"/>
              </a:ext>
            </a:extLst>
          </p:cNvPr>
          <p:cNvSpPr/>
          <p:nvPr/>
        </p:nvSpPr>
        <p:spPr>
          <a:xfrm>
            <a:off x="316724" y="3876404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gives us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3AB36-0002-B642-9B0B-794934D4B026}"/>
                  </a:ext>
                </a:extLst>
              </p:cNvPr>
              <p:cNvSpPr txBox="1"/>
              <p:nvPr/>
            </p:nvSpPr>
            <p:spPr>
              <a:xfrm>
                <a:off x="1052019" y="4922153"/>
                <a:ext cx="7219349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𝐵𝐶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𝐶𝐴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𝑏𝑐</m:t>
                                    </m:r>
                                  </m:sub>
                                </m:sSub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3AB36-0002-B642-9B0B-794934D4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19" y="4922153"/>
                <a:ext cx="7219349" cy="1173847"/>
              </a:xfrm>
              <a:prstGeom prst="rect">
                <a:avLst/>
              </a:prstGeom>
              <a:blipFill>
                <a:blip r:embed="rId4"/>
                <a:stretch>
                  <a:fillRect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952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is of the form 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8057C-30FC-2B41-BDAE-1726123BC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103438"/>
            <a:ext cx="5448300" cy="850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2C7973-4A20-1447-8960-9B775E425C89}"/>
              </a:ext>
            </a:extLst>
          </p:cNvPr>
          <p:cNvSpPr/>
          <p:nvPr/>
        </p:nvSpPr>
        <p:spPr>
          <a:xfrm>
            <a:off x="316724" y="3672830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[b] being the zero matrix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099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Similarly the relationship between source and load line currents starts with applying KCL at the load-side terminal </a:t>
            </a:r>
            <a:r>
              <a:rPr lang="en-US" i="1" dirty="0"/>
              <a:t>a</a:t>
            </a:r>
            <a:r>
              <a:rPr lang="en-US" dirty="0"/>
              <a:t>.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0A18EA-2B6A-6448-88AE-4946DFC50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08" y="2396847"/>
            <a:ext cx="2400300" cy="71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81333D-96EA-E146-B873-216DFF1A8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725" y="3231980"/>
            <a:ext cx="2590800" cy="596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921C96-9A01-794B-9E25-FBACAAA02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30" y="2652941"/>
            <a:ext cx="4786478" cy="350924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864FEC-5BB9-6146-B5D3-E632E4D995AD}"/>
              </a:ext>
            </a:extLst>
          </p:cNvPr>
          <p:cNvCxnSpPr>
            <a:cxnSpLocks/>
          </p:cNvCxnSpPr>
          <p:nvPr/>
        </p:nvCxnSpPr>
        <p:spPr bwMode="auto">
          <a:xfrm flipV="1">
            <a:off x="3786692" y="2141407"/>
            <a:ext cx="570830" cy="14946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13410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 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F03331-D2A4-FD4E-9483-F39AE838A699}"/>
              </a:ext>
            </a:extLst>
          </p:cNvPr>
          <p:cNvSpPr/>
          <p:nvPr/>
        </p:nvSpPr>
        <p:spPr>
          <a:xfrm>
            <a:off x="179388" y="378204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Substituting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88831-5AC7-D14E-9C16-247DE6ED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694" y="1770217"/>
            <a:ext cx="2654300" cy="2197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976AC1-B889-7C4E-8915-467C47A6E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450" y="4373741"/>
            <a:ext cx="4220435" cy="1072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B2DB3-8C52-7F4C-9CC6-276D7EB57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68" y="5695950"/>
            <a:ext cx="4597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0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repeat for phase B and phase C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2A7A38-5A73-9D4E-811F-924E09D6C717}"/>
                  </a:ext>
                </a:extLst>
              </p:cNvPr>
              <p:cNvSpPr txBox="1"/>
              <p:nvPr/>
            </p:nvSpPr>
            <p:spPr>
              <a:xfrm>
                <a:off x="1812663" y="2172117"/>
                <a:ext cx="4240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2A7A38-5A73-9D4E-811F-924E09D6C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663" y="2172117"/>
                <a:ext cx="4240776" cy="369332"/>
              </a:xfrm>
              <a:prstGeom prst="rect">
                <a:avLst/>
              </a:prstGeom>
              <a:blipFill>
                <a:blip r:embed="rId2"/>
                <a:stretch>
                  <a:fillRect l="-89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B0284CE-8B0E-3E45-A38B-81A2A20E29E1}"/>
              </a:ext>
            </a:extLst>
          </p:cNvPr>
          <p:cNvSpPr/>
          <p:nvPr/>
        </p:nvSpPr>
        <p:spPr>
          <a:xfrm>
            <a:off x="316724" y="3876404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gives us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3AB36-0002-B642-9B0B-794934D4B026}"/>
                  </a:ext>
                </a:extLst>
              </p:cNvPr>
              <p:cNvSpPr txBox="1"/>
              <p:nvPr/>
            </p:nvSpPr>
            <p:spPr>
              <a:xfrm>
                <a:off x="1052019" y="4922153"/>
                <a:ext cx="6860404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𝑐𝑎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_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83AB36-0002-B642-9B0B-794934D4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19" y="4922153"/>
                <a:ext cx="6860404" cy="1173847"/>
              </a:xfrm>
              <a:prstGeom prst="rect">
                <a:avLst/>
              </a:prstGeom>
              <a:blipFill>
                <a:blip r:embed="rId3"/>
                <a:stretch>
                  <a:fillRect b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814A72-BDA5-2E48-9770-CADA5CBC3E21}"/>
                  </a:ext>
                </a:extLst>
              </p:cNvPr>
              <p:cNvSpPr txBox="1"/>
              <p:nvPr/>
            </p:nvSpPr>
            <p:spPr>
              <a:xfrm>
                <a:off x="1812663" y="3024260"/>
                <a:ext cx="4209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814A72-BDA5-2E48-9770-CADA5CBC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663" y="3024260"/>
                <a:ext cx="4209807" cy="369332"/>
              </a:xfrm>
              <a:prstGeom prst="rect">
                <a:avLst/>
              </a:prstGeom>
              <a:blipFill>
                <a:blip r:embed="rId4"/>
                <a:stretch>
                  <a:fillRect l="-90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538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gives us 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C1256F-F626-A54B-90F5-83BFFA73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30" y="1964251"/>
            <a:ext cx="2959100" cy="6477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9814DD-10C2-6742-871B-6EE00DC8AA46}"/>
              </a:ext>
            </a:extLst>
          </p:cNvPr>
          <p:cNvSpPr/>
          <p:nvPr/>
        </p:nvSpPr>
        <p:spPr>
          <a:xfrm>
            <a:off x="316724" y="2928568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where 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889BD-8555-7F4D-829C-09A568D4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994" y="3706850"/>
            <a:ext cx="6375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10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28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the general form 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9814DD-10C2-6742-871B-6EE00DC8AA46}"/>
              </a:ext>
            </a:extLst>
          </p:cNvPr>
          <p:cNvSpPr/>
          <p:nvPr/>
        </p:nvSpPr>
        <p:spPr>
          <a:xfrm>
            <a:off x="316724" y="2928568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be obtained by 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5E31D-783D-D743-B349-2FDE28A5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80" y="2122560"/>
            <a:ext cx="52578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DF8C0-A0E2-A64F-8DC5-53281AB2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3746724"/>
            <a:ext cx="2082800" cy="698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0F2FAA-5311-BA45-ADA0-F8CC74048901}"/>
              </a:ext>
            </a:extLst>
          </p:cNvPr>
          <p:cNvSpPr/>
          <p:nvPr/>
        </p:nvSpPr>
        <p:spPr>
          <a:xfrm>
            <a:off x="316724" y="5226623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[c] equal to the zero matrix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4771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Closed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29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the general form 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9814DD-10C2-6742-871B-6EE00DC8AA46}"/>
              </a:ext>
            </a:extLst>
          </p:cNvPr>
          <p:cNvSpPr/>
          <p:nvPr/>
        </p:nvSpPr>
        <p:spPr>
          <a:xfrm>
            <a:off x="316724" y="2928568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can be obtained by 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5E31D-783D-D743-B349-2FDE28A5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80" y="2122560"/>
            <a:ext cx="52578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DF8C0-A0E2-A64F-8DC5-53281AB2D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3746724"/>
            <a:ext cx="2082800" cy="698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0F2FAA-5311-BA45-ADA0-F8CC74048901}"/>
              </a:ext>
            </a:extLst>
          </p:cNvPr>
          <p:cNvSpPr/>
          <p:nvPr/>
        </p:nvSpPr>
        <p:spPr>
          <a:xfrm>
            <a:off x="316724" y="5226623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[c] equal to the zero matrix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4416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350963"/>
            <a:ext cx="8702675" cy="4079875"/>
          </a:xfrm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altLang="en-US" sz="2800" b="1" dirty="0">
                <a:latin typeface="Arial" charset="0"/>
                <a:cs typeface="Arial" charset="0"/>
              </a:rPr>
              <a:t>Learning Objectives: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Describe the components and settings of the step-voltage regulator control circuit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State the difference between Type A and Type B voltage regulators and identify them by their equivalent and abbreviated circuits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Apply the voltage and current equations for the Type B voltage regulator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Calculate the a, b, c, d, A and B for the Type B voltage regulator and use them to solve for system voltages and currents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Determine PT &amp; CT ratings and R &amp; X settings for load drop compensator circuits and calculate equivalent line impedances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en-US" altLang="en-US" sz="2000" dirty="0">
              <a:latin typeface="Arial" charset="0"/>
              <a:cs typeface="Arial" charset="0"/>
            </a:endParaRP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en-US" altLang="en-US" sz="2000" dirty="0">
              <a:latin typeface="Arial" charset="0"/>
              <a:cs typeface="Arial" charset="0"/>
            </a:endParaRPr>
          </a:p>
          <a:p>
            <a:pPr marL="457200" lvl="1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br>
              <a:rPr lang="en-US" altLang="en-US" sz="2000" b="1" dirty="0">
                <a:latin typeface="Arial" charset="0"/>
                <a:cs typeface="Arial" charset="0"/>
              </a:rPr>
            </a:br>
            <a:endParaRPr lang="en-US" altLang="en-US" sz="2000" dirty="0">
              <a:latin typeface="Arial" charset="0"/>
              <a:cs typeface="Arial" charset="0"/>
            </a:endParaRPr>
          </a:p>
        </p:txBody>
      </p:sp>
      <p:sp>
        <p:nvSpPr>
          <p:cNvPr id="19459" name="TextBox 5"/>
          <p:cNvSpPr txBox="1">
            <a:spLocks noChangeArrowheads="1"/>
          </p:cNvSpPr>
          <p:nvPr/>
        </p:nvSpPr>
        <p:spPr bwMode="auto">
          <a:xfrm>
            <a:off x="3954463" y="134938"/>
            <a:ext cx="492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Learning Objectives</a:t>
            </a:r>
          </a:p>
        </p:txBody>
      </p:sp>
      <p:sp>
        <p:nvSpPr>
          <p:cNvPr id="19460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AE758527-5DC8-43E1-B93C-9498DDCD4DFA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#4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30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211478" y="3128283"/>
            <a:ext cx="87210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200" b="1">
                <a:solidFill>
                  <a:srgbClr val="16457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Open </a:t>
            </a:r>
            <a:r>
              <a:rPr lang="en-US" altLang="en-US" sz="2200" b="1" dirty="0">
                <a:solidFill>
                  <a:srgbClr val="16457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Delta-Connected Regulators</a:t>
            </a:r>
          </a:p>
        </p:txBody>
      </p:sp>
    </p:spTree>
    <p:extLst>
      <p:ext uri="{BB962C8B-B14F-4D97-AF65-F5344CB8AC3E}">
        <p14:creationId xmlns:p14="http://schemas.microsoft.com/office/powerpoint/2010/main" val="2364267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31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133845" y="799063"/>
            <a:ext cx="831691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Two Type B single-phase regulators can be connected in the </a:t>
            </a:r>
            <a:r>
              <a:rPr lang="en-US" sz="2200" b="1" dirty="0"/>
              <a:t>open delta connection</a:t>
            </a:r>
            <a:r>
              <a:rPr lang="en-US" sz="2200" dirty="0"/>
              <a:t>. Shown in below is an open delta connection where two single-phase regulators have been connected between phases </a:t>
            </a:r>
            <a:r>
              <a:rPr lang="en-US" sz="2200" i="1" dirty="0"/>
              <a:t>AB</a:t>
            </a:r>
            <a:r>
              <a:rPr lang="en-US" sz="2200" dirty="0"/>
              <a:t> and </a:t>
            </a:r>
            <a:r>
              <a:rPr lang="en-US" sz="2200" i="1" dirty="0"/>
              <a:t>CB</a:t>
            </a:r>
            <a:r>
              <a:rPr lang="en-US" sz="2200" dirty="0"/>
              <a:t>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4EC3A-8D87-D743-BF0A-86FEFE3B1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3" y="2262416"/>
            <a:ext cx="5827174" cy="44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4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5537124-585C-FE43-879C-DF7FEEFE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2786618"/>
            <a:ext cx="5151862" cy="3913983"/>
          </a:xfrm>
          <a:prstGeom prst="rect">
            <a:avLst/>
          </a:prstGeom>
        </p:spPr>
      </p:pic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Open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32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Kirchhoff’s Voltage Law is first applied around a closed loop starting with the line-to-line voltage between phases A and B on the source side. </a:t>
            </a:r>
            <a:endParaRPr lang="en-US" sz="20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EB7721-116C-A043-AF36-84B70C96851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8028" y="6614021"/>
            <a:ext cx="2565698" cy="85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A0F6C5-AB7A-8E49-82E4-380A82DDB769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346" y="3047745"/>
            <a:ext cx="212403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64ADE3-CFEE-B44C-9FB3-27FC396C7B0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587084" y="3050282"/>
            <a:ext cx="746642" cy="14733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1210C8-1002-2747-BBF8-6B30C842925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94691" y="4449953"/>
            <a:ext cx="496723" cy="8655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112523A-E230-5A48-9B8B-8F178EDD824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791414" y="5315505"/>
            <a:ext cx="1" cy="13138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AEA5D3-A560-3249-ADD9-8021FDAADA7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333727" y="6614022"/>
            <a:ext cx="457688" cy="85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67010CF-F570-7448-8AC9-3B59C67FF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970" y="2881312"/>
            <a:ext cx="27813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57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Open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33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have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96E92-224C-3749-B479-ED77351F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20" y="2054500"/>
            <a:ext cx="3187700" cy="110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721165-F1BE-364E-802A-DB37A9FF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4755213"/>
            <a:ext cx="5562600" cy="1168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7890B5-4345-3A4A-B01E-80675DF71337}"/>
              </a:ext>
            </a:extLst>
          </p:cNvPr>
          <p:cNvSpPr/>
          <p:nvPr/>
        </p:nvSpPr>
        <p:spPr>
          <a:xfrm>
            <a:off x="316724" y="3816362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Substituting the above expression into the KVL equation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8978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Open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follow the same procedure for the voltage across B and C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09ED35-09DD-BF4A-A8BF-B0170352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430" y="2645050"/>
            <a:ext cx="5651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7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Open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Then using KVL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F1A84-392D-F54D-B86A-7A76ECA1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4" y="2105024"/>
            <a:ext cx="5623921" cy="4272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082C9-D067-7249-9119-4D13A7735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271" y="1209675"/>
            <a:ext cx="35560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85B8C-A6EF-F840-BA73-D9F4B9CD6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708" y="2105024"/>
            <a:ext cx="4127500" cy="7366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98D877-83FE-9946-8E6B-467C20EBF35C}"/>
              </a:ext>
            </a:extLst>
          </p:cNvPr>
          <p:cNvCxnSpPr>
            <a:cxnSpLocks/>
          </p:cNvCxnSpPr>
          <p:nvPr/>
        </p:nvCxnSpPr>
        <p:spPr bwMode="auto">
          <a:xfrm flipV="1">
            <a:off x="802399" y="2633039"/>
            <a:ext cx="0" cy="37677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883427-A646-E947-8658-FD6A2C322F3B}"/>
              </a:ext>
            </a:extLst>
          </p:cNvPr>
          <p:cNvCxnSpPr>
            <a:cxnSpLocks/>
          </p:cNvCxnSpPr>
          <p:nvPr/>
        </p:nvCxnSpPr>
        <p:spPr bwMode="auto">
          <a:xfrm>
            <a:off x="1288075" y="4949793"/>
            <a:ext cx="0" cy="145100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DCE7C2-C3C4-4742-91E3-52692A3A2316}"/>
              </a:ext>
            </a:extLst>
          </p:cNvPr>
          <p:cNvCxnSpPr>
            <a:cxnSpLocks/>
          </p:cNvCxnSpPr>
          <p:nvPr/>
        </p:nvCxnSpPr>
        <p:spPr bwMode="auto">
          <a:xfrm flipV="1">
            <a:off x="802399" y="6400800"/>
            <a:ext cx="485676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05758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Open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Using all three equations we can form a matrix equation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E3BA8-1A73-B647-B0DA-0AB1793B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909584"/>
            <a:ext cx="7289800" cy="1752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507BCC-173E-564B-BB34-C0D84B84C442}"/>
              </a:ext>
            </a:extLst>
          </p:cNvPr>
          <p:cNvSpPr/>
          <p:nvPr/>
        </p:nvSpPr>
        <p:spPr>
          <a:xfrm>
            <a:off x="316724" y="4148912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which is of the form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67530-E111-8244-8AFF-12E92215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80" y="5097305"/>
            <a:ext cx="6858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08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73831" y="168551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 dirty="0">
                <a:latin typeface="Times New Roman" panose="02020603050405020304" pitchFamily="18" charset="0"/>
              </a:rPr>
              <a:t>Module #3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/>
            <a:r>
              <a:rPr lang="en-US" altLang="en-US" sz="2600" dirty="0">
                <a:latin typeface="Arial" panose="020B0604020202020204" pitchFamily="34" charset="0"/>
              </a:rPr>
              <a:t>Open Delta-Connected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37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C8DD6A-21F9-694B-9DFB-C70612E0A750}"/>
              </a:ext>
            </a:extLst>
          </p:cNvPr>
          <p:cNvSpPr/>
          <p:nvPr/>
        </p:nvSpPr>
        <p:spPr>
          <a:xfrm>
            <a:off x="316724" y="1328559"/>
            <a:ext cx="8316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Where we have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507BCC-173E-564B-BB34-C0D84B84C442}"/>
              </a:ext>
            </a:extLst>
          </p:cNvPr>
          <p:cNvSpPr/>
          <p:nvPr/>
        </p:nvSpPr>
        <p:spPr>
          <a:xfrm>
            <a:off x="316724" y="4148912"/>
            <a:ext cx="8316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and [</a:t>
            </a:r>
            <a:r>
              <a:rPr lang="en-US" dirty="0" err="1"/>
              <a:t>b</a:t>
            </a:r>
            <a:r>
              <a:rPr lang="en-US" baseline="-25000" dirty="0" err="1"/>
              <a:t>LL</a:t>
            </a:r>
            <a:r>
              <a:rPr lang="en-US" dirty="0"/>
              <a:t>] is the zero matrix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DC4D9-CB0E-0A41-B6B6-A5A5CA8E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909584"/>
            <a:ext cx="4864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5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#1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97531" y="3013075"/>
            <a:ext cx="8858250" cy="581025"/>
          </a:xfrm>
        </p:spPr>
        <p:txBody>
          <a:bodyPr/>
          <a:lstStyle/>
          <a:p>
            <a:pPr eaLnBrk="1" hangingPunct="1"/>
            <a:r>
              <a:rPr lang="en-US" altLang="en-US" sz="22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Three-Phase Step-Regulators</a:t>
            </a:r>
            <a:br>
              <a:rPr lang="en-US" altLang="en-US" sz="2200" dirty="0">
                <a:solidFill>
                  <a:srgbClr val="16457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2200" u="sng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2237CB4-DAC9-4123-BD87-CD047813BF7D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6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Module #1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>
                <a:latin typeface="Arial" charset="0"/>
                <a:cs typeface="Arial" charset="0"/>
              </a:rPr>
              <a:t>Introduction to Three-Phase Step-Up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5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3" name="TextBox 1"/>
          <p:cNvSpPr txBox="1">
            <a:spLocks noChangeArrowheads="1"/>
          </p:cNvSpPr>
          <p:nvPr/>
        </p:nvSpPr>
        <p:spPr bwMode="auto">
          <a:xfrm>
            <a:off x="335794" y="1438471"/>
            <a:ext cx="830738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Three single-phase step-voltage regulators can be connected externally to form a three-phase regulator.</a:t>
            </a:r>
          </a:p>
          <a:p>
            <a:pPr>
              <a:spcBef>
                <a:spcPct val="0"/>
              </a:spcBef>
              <a:spcAft>
                <a:spcPts val="120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When three single-phase regulators are connected together, each regulator has its own compensator circuit, and, therefore, the taps on each regulator are changed separately. </a:t>
            </a: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9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Module #1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>
                <a:latin typeface="Arial" charset="0"/>
                <a:cs typeface="Arial" charset="0"/>
              </a:rPr>
              <a:t>Introduction to Three-Phase Step-Up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3" name="TextBox 1"/>
          <p:cNvSpPr txBox="1">
            <a:spLocks noChangeArrowheads="1"/>
          </p:cNvSpPr>
          <p:nvPr/>
        </p:nvSpPr>
        <p:spPr bwMode="auto">
          <a:xfrm>
            <a:off x="335794" y="1438471"/>
            <a:ext cx="8307387" cy="344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marL="0" indent="0">
              <a:spcBef>
                <a:spcPct val="0"/>
              </a:spcBef>
              <a:spcAft>
                <a:spcPts val="1200"/>
              </a:spcAft>
              <a:buClr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Typical connections for single-phase step-regulators are</a:t>
            </a:r>
          </a:p>
          <a:p>
            <a:pPr marL="457200" indent="-457200">
              <a:spcBef>
                <a:spcPct val="0"/>
              </a:spcBef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Single phase</a:t>
            </a:r>
          </a:p>
          <a:p>
            <a:pPr marL="457200" indent="-457200">
              <a:spcBef>
                <a:spcPct val="0"/>
              </a:spcBef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Two regulators connected in “open wye” (sometimes referred to as “V” phase)</a:t>
            </a:r>
          </a:p>
          <a:p>
            <a:pPr marL="457200" indent="-457200">
              <a:spcBef>
                <a:spcPct val="0"/>
              </a:spcBef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Three regulators connected in grounded wye</a:t>
            </a:r>
          </a:p>
          <a:p>
            <a:pPr marL="457200" indent="-457200">
              <a:spcBef>
                <a:spcPct val="0"/>
              </a:spcBef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Two regulators connected in open delta</a:t>
            </a:r>
          </a:p>
          <a:p>
            <a:pPr marL="457200" indent="-457200">
              <a:spcBef>
                <a:spcPct val="0"/>
              </a:spcBef>
              <a:spcAft>
                <a:spcPts val="1200"/>
              </a:spcAft>
              <a:buClrTx/>
              <a:buFont typeface="+mj-lt"/>
              <a:buAutoNum type="arabicPeriod"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Three regulators connected in closed delta</a:t>
            </a: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86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Module #1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>
                <a:latin typeface="Arial" charset="0"/>
                <a:cs typeface="Arial" charset="0"/>
              </a:rPr>
              <a:t>Introduction to Three-Phase Step-Up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7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3" name="TextBox 1"/>
          <p:cNvSpPr txBox="1">
            <a:spLocks noChangeArrowheads="1"/>
          </p:cNvSpPr>
          <p:nvPr/>
        </p:nvSpPr>
        <p:spPr bwMode="auto">
          <a:xfrm>
            <a:off x="669281" y="1358899"/>
            <a:ext cx="8307387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marL="0" indent="0">
              <a:spcBef>
                <a:spcPct val="0"/>
              </a:spcBef>
              <a:spcAft>
                <a:spcPts val="1200"/>
              </a:spcAft>
              <a:buClr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A three-phase regulator has the connections between the single-phase windings internal to the regulator housing.</a:t>
            </a:r>
          </a:p>
          <a:p>
            <a:pPr marL="0" indent="0">
              <a:spcBef>
                <a:spcPct val="0"/>
              </a:spcBef>
              <a:buClrTx/>
              <a:buNone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BD0E1-4660-3D47-B876-FBC1FEF5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18" y="2505186"/>
            <a:ext cx="6088081" cy="39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6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Module #1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>
                <a:latin typeface="Arial" charset="0"/>
                <a:cs typeface="Arial" charset="0"/>
              </a:rPr>
              <a:t>Introduction to Three-Phase Step-Up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8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3" name="TextBox 1"/>
          <p:cNvSpPr txBox="1">
            <a:spLocks noChangeArrowheads="1"/>
          </p:cNvSpPr>
          <p:nvPr/>
        </p:nvSpPr>
        <p:spPr bwMode="auto">
          <a:xfrm>
            <a:off x="335794" y="1438471"/>
            <a:ext cx="8307387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The three-phase regulator is “gang” operated so that the taps on all windings change the same, and, as a result, only one compensator circuit is required. </a:t>
            </a:r>
          </a:p>
          <a:p>
            <a:pPr lvl="1">
              <a:spcBef>
                <a:spcPct val="0"/>
              </a:spcBef>
              <a:buClrTx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For this case, it is up to the engineer to determine which phase current and voltage will be sampled by the compensator circuit.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Three-phase regulators will only be connected in a three-phase wye or closed delta.</a:t>
            </a:r>
          </a:p>
          <a:p>
            <a:pPr>
              <a:spcBef>
                <a:spcPct val="0"/>
              </a:spcBef>
              <a:buClrTx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Many times the substation transformer will have LTC windings on the secondary. The LTC will be controlled in the same way as a gang-operated three-phase regulator.</a:t>
            </a:r>
          </a:p>
          <a:p>
            <a:pPr marL="0" indent="0">
              <a:spcBef>
                <a:spcPct val="0"/>
              </a:spcBef>
              <a:buClrTx/>
              <a:buNone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ClrTx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92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3684588" y="134938"/>
            <a:ext cx="5197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Module #1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0"/>
            <a:ext cx="8964612" cy="581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800" dirty="0">
                <a:latin typeface="Arial" charset="0"/>
                <a:cs typeface="Arial" charset="0"/>
              </a:rPr>
              <a:t>Introduction to Three-Phase Step-Up Regulators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8305800" y="6400800"/>
            <a:ext cx="8382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D7124D2E-B71F-46E0-A135-96E404F67632}" type="slidenum">
              <a:rPr lang="en-US" altLang="en-US" sz="2400" smtClean="0">
                <a:solidFill>
                  <a:schemeClr val="tx1"/>
                </a:solidFill>
                <a:latin typeface="Arial" panose="020B0604020202020204" pitchFamily="34" charset="0"/>
              </a:rPr>
              <a:pPr algn="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221" y="2441645"/>
            <a:ext cx="84392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In the regulator models we will develop, the phasing on the source (high) side of the regulator will use capital letters </a:t>
            </a:r>
            <a:r>
              <a:rPr lang="en-US" i="1" dirty="0">
                <a:solidFill>
                  <a:srgbClr val="000000"/>
                </a:solidFill>
              </a:rPr>
              <a:t>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, and </a:t>
            </a:r>
            <a:r>
              <a:rPr lang="en-US" i="1" dirty="0">
                <a:solidFill>
                  <a:srgbClr val="000000"/>
                </a:solidFill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. The load (low) side phasing will use lower case letters </a:t>
            </a:r>
            <a:r>
              <a:rPr lang="en-US" i="1" dirty="0">
                <a:solidFill>
                  <a:srgbClr val="000000"/>
                </a:solidFill>
              </a:rPr>
              <a:t>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b</a:t>
            </a:r>
            <a:r>
              <a:rPr lang="en-US" dirty="0">
                <a:solidFill>
                  <a:srgbClr val="000000"/>
                </a:solidFill>
              </a:rPr>
              <a:t>, and </a:t>
            </a:r>
            <a:r>
              <a:rPr lang="en-US" i="1" dirty="0">
                <a:solidFill>
                  <a:srgbClr val="000000"/>
                </a:solidFill>
              </a:rPr>
              <a:t>c.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34257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18758</TotalTime>
  <Words>1094</Words>
  <Application>Microsoft Macintosh PowerPoint</Application>
  <PresentationFormat>On-screen Show (4:3)</PresentationFormat>
  <Paragraphs>208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Georgia</vt:lpstr>
      <vt:lpstr>Times New Roman</vt:lpstr>
      <vt:lpstr>Wingdings</vt:lpstr>
      <vt:lpstr>Blank Presentation</vt:lpstr>
      <vt:lpstr>PowerPoint Presentation</vt:lpstr>
      <vt:lpstr>Outline</vt:lpstr>
      <vt:lpstr>PowerPoint Presentation</vt:lpstr>
      <vt:lpstr>Introduction to Three-Phase Step-Regulators </vt:lpstr>
      <vt:lpstr>Introduction to Three-Phase Step-Up Regulators</vt:lpstr>
      <vt:lpstr>Introduction to Three-Phase Step-Up Regulators</vt:lpstr>
      <vt:lpstr>Introduction to Three-Phase Step-Up Regulators</vt:lpstr>
      <vt:lpstr>Introduction to Three-Phase Step-Up Regulators</vt:lpstr>
      <vt:lpstr>Introduction to Three-Phase Step-Up Regulators</vt:lpstr>
      <vt:lpstr>PowerPoint Presentation</vt:lpstr>
      <vt:lpstr>Wye-Connected Regulators</vt:lpstr>
      <vt:lpstr>Wye-Connected Regulators</vt:lpstr>
      <vt:lpstr>Wye-Connected Regulators</vt:lpstr>
      <vt:lpstr>Wye-Connected Regulators</vt:lpstr>
      <vt:lpstr>Wye-Connected Regulators</vt:lpstr>
      <vt:lpstr>Wye-Connected Regulators</vt:lpstr>
      <vt:lpstr>PowerPoint Presentation</vt:lpstr>
      <vt:lpstr>Closed Delta-Connected Regulators</vt:lpstr>
      <vt:lpstr>Closed Delta-Connected Regulators</vt:lpstr>
      <vt:lpstr>Closed Delta-Connected Regulators</vt:lpstr>
      <vt:lpstr>Closed Delta-Connected Regulators</vt:lpstr>
      <vt:lpstr>Closed Delta-Connected Regulators</vt:lpstr>
      <vt:lpstr>Closed Delta-Connected Regulators</vt:lpstr>
      <vt:lpstr>Closed Delta-Connected Regulators</vt:lpstr>
      <vt:lpstr>Closed Delta-Connected Regulators</vt:lpstr>
      <vt:lpstr>Closed Delta-Connected Regulators</vt:lpstr>
      <vt:lpstr>Closed Delta-Connected Regulators</vt:lpstr>
      <vt:lpstr>Closed Delta-Connected Regulators</vt:lpstr>
      <vt:lpstr>Closed Delta-Connected Regulators</vt:lpstr>
      <vt:lpstr>PowerPoint Presentation</vt:lpstr>
      <vt:lpstr>PowerPoint Presentation</vt:lpstr>
      <vt:lpstr>Open Delta-Connected Regulators</vt:lpstr>
      <vt:lpstr>Open Delta-Connected Regulators</vt:lpstr>
      <vt:lpstr>Open Delta-Connected Regulators</vt:lpstr>
      <vt:lpstr>Open Delta-Connected Regulators</vt:lpstr>
      <vt:lpstr>Open Delta-Connected Regulators</vt:lpstr>
      <vt:lpstr>Open Delta-Connected Regulators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Oest -- UMC</dc:creator>
  <cp:lastModifiedBy>Kerestes, Robert John</cp:lastModifiedBy>
  <cp:revision>476</cp:revision>
  <cp:lastPrinted>2015-09-22T18:21:53Z</cp:lastPrinted>
  <dcterms:created xsi:type="dcterms:W3CDTF">2008-08-13T18:21:14Z</dcterms:created>
  <dcterms:modified xsi:type="dcterms:W3CDTF">2020-07-19T09:09:30Z</dcterms:modified>
</cp:coreProperties>
</file>